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sldIdLst>
    <p:sldId id="256" r:id="rId2"/>
    <p:sldId id="262" r:id="rId3"/>
    <p:sldId id="263" r:id="rId4"/>
    <p:sldId id="264" r:id="rId5"/>
    <p:sldId id="265" r:id="rId6"/>
    <p:sldId id="266" r:id="rId7"/>
    <p:sldId id="267" r:id="rId8"/>
    <p:sldId id="268" r:id="rId9"/>
    <p:sldId id="269" r:id="rId10"/>
  </p:sldIdLst>
  <p:sldSz cx="9144000" cy="6858000" type="screen4x3"/>
  <p:notesSz cx="6858000" cy="9144000"/>
  <p:custDataLst>
    <p:tags r:id="rId12"/>
  </p:custDataLst>
  <p:defaultTextStyle>
    <a:defPPr>
      <a:defRPr lang="en-US"/>
    </a:defPPr>
    <a:lvl1pPr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1pPr>
    <a:lvl2pPr marL="4572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2pPr>
    <a:lvl3pPr marL="9144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3pPr>
    <a:lvl4pPr marL="13716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4pPr>
    <a:lvl5pPr marL="18288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5pPr>
    <a:lvl6pPr marL="22860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6pPr>
    <a:lvl7pPr marL="27432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7pPr>
    <a:lvl8pPr marL="32004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8pPr>
    <a:lvl9pPr marL="36576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103" autoAdjust="0"/>
  </p:normalViewPr>
  <p:slideViewPr>
    <p:cSldViewPr>
      <p:cViewPr>
        <p:scale>
          <a:sx n="108" d="100"/>
          <a:sy n="108" d="100"/>
        </p:scale>
        <p:origin x="-18" y="16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8" name="Rectangle 2"/>
          <p:cNvSpPr>
            <a:spLocks noGrp="1" noChangeArrowheads="1"/>
          </p:cNvSpPr>
          <p:nvPr>
            <p:ph type="body" sz="quarter" idx="1"/>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2261991637"/>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Grp="1" noRot="1" noChangeAspect="1" noChangeArrowheads="1" noTextEdit="1"/>
          </p:cNvSpPr>
          <p:nvPr>
            <p:ph type="sldImg"/>
          </p:nvPr>
        </p:nvSpPr>
        <p:spPr>
          <a:solidFill>
            <a:srgbClr val="FFFFFF"/>
          </a:solidFill>
          <a:ln/>
        </p:spPr>
      </p:sp>
      <p:sp>
        <p:nvSpPr>
          <p:cNvPr id="12291"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9688" eaLnBrk="1" hangingPunct="1"/>
            <a:r>
              <a:rPr lang="en-US" smtClean="0">
                <a:solidFill>
                  <a:srgbClr val="000000"/>
                </a:solidFill>
                <a:latin typeface="Calibri" pitchFamily="34" charset="0"/>
                <a:ea typeface="ＭＳ Ｐゴシック" charset="-128"/>
                <a:cs typeface="Calibri" pitchFamily="34" charset="0"/>
                <a:sym typeface="Calibri" pitchFamily="34" charset="0"/>
              </a:rPr>
              <a:t>&lt;Welcome participants.&gt;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p:spPr>
      </p:sp>
      <p:sp>
        <p:nvSpPr>
          <p:cNvPr id="133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ea typeface="ＭＳ Ｐゴシック" charset="-128"/>
              </a:rPr>
              <a:t>Why do students struggle?</a:t>
            </a:r>
          </a:p>
          <a:p>
            <a:r>
              <a:rPr lang="en-US" dirty="0" smtClean="0">
                <a:latin typeface="Arial" pitchFamily="34" charset="0"/>
                <a:ea typeface="ＭＳ Ｐゴシック" charset="-128"/>
              </a:rPr>
              <a:t>What supports / strategies do you currently use for struggling students?</a:t>
            </a:r>
          </a:p>
          <a:p>
            <a:r>
              <a:rPr lang="en-US" dirty="0" smtClean="0">
                <a:latin typeface="Arial" pitchFamily="34" charset="0"/>
                <a:ea typeface="ＭＳ Ｐゴシック" charset="-128"/>
              </a:rPr>
              <a:t>What challenges / concerns/ frustrations do you have in supporting struggling learners.?</a:t>
            </a:r>
          </a:p>
          <a:p>
            <a:endParaRPr lang="en-US" dirty="0" smtClean="0">
              <a:latin typeface="Arial" pitchFamily="34" charset="0"/>
              <a:ea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 from related Plenary session:</a:t>
            </a:r>
          </a:p>
          <a:p>
            <a:r>
              <a:rPr lang="en-US" dirty="0" smtClean="0"/>
              <a:t>Focusing Attention:</a:t>
            </a:r>
          </a:p>
          <a:p>
            <a:pPr marL="171450" indent="-171450">
              <a:buFontTx/>
              <a:buChar char="-"/>
            </a:pPr>
            <a:r>
              <a:rPr lang="en-US" dirty="0" smtClean="0"/>
              <a:t>CLIPS directs students’ attention to aspects</a:t>
            </a:r>
            <a:r>
              <a:rPr lang="en-US" baseline="0" dirty="0" smtClean="0"/>
              <a:t> we believe are important (</a:t>
            </a:r>
            <a:r>
              <a:rPr lang="en-US" baseline="0" dirty="0" err="1" smtClean="0"/>
              <a:t>eg</a:t>
            </a:r>
            <a:r>
              <a:rPr lang="en-US" baseline="0" dirty="0" smtClean="0"/>
              <a:t>. Value of the constant with the number of tiles in the pattern that “stay the same” with the y-intercept)</a:t>
            </a:r>
          </a:p>
          <a:p>
            <a:pPr marL="171450" indent="-171450">
              <a:buFontTx/>
              <a:buChar char="-"/>
            </a:pPr>
            <a:r>
              <a:rPr lang="en-US" baseline="0" dirty="0" smtClean="0"/>
              <a:t>Narration  directs students’ attention to particular aspects of each task</a:t>
            </a:r>
          </a:p>
          <a:p>
            <a:pPr marL="0" indent="0">
              <a:buFontTx/>
              <a:buNone/>
            </a:pPr>
            <a:r>
              <a:rPr lang="en-US" baseline="0" dirty="0" smtClean="0"/>
              <a:t>Dynamic Representations </a:t>
            </a:r>
          </a:p>
          <a:p>
            <a:pPr marL="171450" indent="-171450">
              <a:buFontTx/>
              <a:buChar char="-"/>
            </a:pPr>
            <a:r>
              <a:rPr lang="en-US" baseline="0" dirty="0" smtClean="0"/>
              <a:t>Students work with dynamic learning objects (</a:t>
            </a:r>
            <a:r>
              <a:rPr lang="en-US" baseline="0" dirty="0" err="1" smtClean="0"/>
              <a:t>constructable</a:t>
            </a:r>
            <a:r>
              <a:rPr lang="en-US" baseline="0" dirty="0" smtClean="0"/>
              <a:t>, </a:t>
            </a:r>
            <a:r>
              <a:rPr lang="en-US" baseline="0" dirty="0" err="1" smtClean="0"/>
              <a:t>manipulable</a:t>
            </a:r>
            <a:r>
              <a:rPr lang="en-US" baseline="0" dirty="0" smtClean="0"/>
              <a:t>, &amp; interactive)</a:t>
            </a:r>
          </a:p>
          <a:p>
            <a:pPr marL="171450" indent="-171450">
              <a:buFontTx/>
              <a:buChar char="-"/>
            </a:pPr>
            <a:r>
              <a:rPr lang="en-US" baseline="0" dirty="0" smtClean="0"/>
              <a:t>Provide an opportunity for students to construct an understanding rather than memorize rote facts</a:t>
            </a:r>
          </a:p>
          <a:p>
            <a:pPr marL="171450" indent="-171450">
              <a:buFontTx/>
              <a:buChar char="-"/>
            </a:pPr>
            <a:r>
              <a:rPr lang="en-US" baseline="0" dirty="0" err="1" smtClean="0"/>
              <a:t>Ubertool</a:t>
            </a:r>
            <a:r>
              <a:rPr lang="en-US" baseline="0" dirty="0" smtClean="0"/>
              <a:t> “Exploring Different Representations”</a:t>
            </a:r>
          </a:p>
          <a:p>
            <a:pPr marL="0" indent="0">
              <a:buFontTx/>
              <a:buNone/>
            </a:pPr>
            <a:r>
              <a:rPr lang="en-US" baseline="0" dirty="0" smtClean="0"/>
              <a:t>Practice</a:t>
            </a:r>
          </a:p>
          <a:p>
            <a:pPr marL="171450" indent="-171450">
              <a:buFontTx/>
              <a:buChar char="-"/>
            </a:pPr>
            <a:r>
              <a:rPr lang="en-US" baseline="0" dirty="0" smtClean="0"/>
              <a:t>Short activities (5 – 10 minutes each)</a:t>
            </a:r>
          </a:p>
          <a:p>
            <a:pPr marL="171450" indent="-171450">
              <a:buFontTx/>
              <a:buChar char="-"/>
            </a:pPr>
            <a:r>
              <a:rPr lang="en-US" baseline="0" dirty="0" smtClean="0"/>
              <a:t>Sequence of activities is thoughtfully planned to build in small steps</a:t>
            </a:r>
          </a:p>
          <a:p>
            <a:pPr marL="171450" indent="-171450">
              <a:buFontTx/>
              <a:buChar char="-"/>
            </a:pPr>
            <a:r>
              <a:rPr lang="en-US" baseline="0" dirty="0" smtClean="0"/>
              <a:t>Interactive activities, can be replayed as often as desired</a:t>
            </a:r>
          </a:p>
          <a:p>
            <a:pPr marL="171450" indent="-171450">
              <a:buFontTx/>
              <a:buChar char="-"/>
            </a:pPr>
            <a:r>
              <a:rPr lang="en-US" baseline="0" dirty="0" smtClean="0"/>
              <a:t>Games ~ opportunities to practice</a:t>
            </a:r>
          </a:p>
          <a:p>
            <a:pPr marL="0" indent="0">
              <a:buFontTx/>
              <a:buNone/>
            </a:pPr>
            <a:r>
              <a:rPr lang="en-US" baseline="0" dirty="0" smtClean="0"/>
              <a:t>Modeling with Representative Examples</a:t>
            </a:r>
          </a:p>
          <a:p>
            <a:pPr marL="171450" indent="-171450">
              <a:buFontTx/>
              <a:buChar char="-"/>
            </a:pPr>
            <a:r>
              <a:rPr lang="en-US" baseline="0" dirty="0" smtClean="0"/>
              <a:t>Concepts introduced through Minds On activities</a:t>
            </a:r>
          </a:p>
          <a:p>
            <a:pPr marL="171450" indent="-171450">
              <a:buFontTx/>
              <a:buChar char="-"/>
            </a:pPr>
            <a:r>
              <a:rPr lang="en-US" baseline="0" dirty="0" smtClean="0"/>
              <a:t>Connections between representations are explicitly explored</a:t>
            </a:r>
          </a:p>
          <a:p>
            <a:pPr marL="171450" indent="-171450">
              <a:buFontTx/>
              <a:buChar char="-"/>
            </a:pPr>
            <a:r>
              <a:rPr lang="en-US" baseline="0" dirty="0" smtClean="0"/>
              <a:t>Chance to practice new skill, action activity</a:t>
            </a:r>
          </a:p>
          <a:p>
            <a:pPr marL="171450" indent="-171450">
              <a:buFontTx/>
              <a:buChar char="-"/>
            </a:pPr>
            <a:r>
              <a:rPr lang="en-US" baseline="0" dirty="0" smtClean="0"/>
              <a:t>Self assessment of learning using “Check you understanding” Activities</a:t>
            </a:r>
          </a:p>
          <a:p>
            <a:pPr marL="0" indent="0">
              <a:buFontTx/>
              <a:buNone/>
            </a:pPr>
            <a:r>
              <a:rPr lang="en-US" baseline="0" dirty="0" smtClean="0"/>
              <a:t>Feedback</a:t>
            </a:r>
          </a:p>
          <a:p>
            <a:pPr marL="171450" indent="-171450">
              <a:buFontTx/>
              <a:buChar char="-"/>
            </a:pPr>
            <a:r>
              <a:rPr lang="en-US" baseline="0" dirty="0" err="1" smtClean="0"/>
              <a:t>Scaffolded</a:t>
            </a:r>
            <a:r>
              <a:rPr lang="en-US" baseline="0" dirty="0" smtClean="0"/>
              <a:t> based on values entered and number of attempts</a:t>
            </a:r>
          </a:p>
          <a:p>
            <a:pPr marL="171450" indent="-171450">
              <a:buFontTx/>
              <a:buChar char="-"/>
            </a:pPr>
            <a:endParaRPr lang="en-US" baseline="0" dirty="0" smtClean="0"/>
          </a:p>
          <a:p>
            <a:pPr marL="171450" indent="-171450">
              <a:buFontTx/>
              <a:buChar char="-"/>
            </a:pPr>
            <a:endParaRPr lang="en-US" baseline="0" dirty="0" smtClean="0"/>
          </a:p>
          <a:p>
            <a:pPr marL="0" indent="0">
              <a:buFontTx/>
              <a:buNone/>
            </a:pPr>
            <a:endParaRPr lang="en-US" dirty="0"/>
          </a:p>
        </p:txBody>
      </p:sp>
    </p:spTree>
    <p:extLst>
      <p:ext uri="{BB962C8B-B14F-4D97-AF65-F5344CB8AC3E}">
        <p14:creationId xmlns:p14="http://schemas.microsoft.com/office/powerpoint/2010/main" val="4326020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sz="1600" b="1" dirty="0" smtClean="0"/>
              <a:t>Warning:</a:t>
            </a:r>
          </a:p>
          <a:p>
            <a:pPr>
              <a:defRPr/>
            </a:pPr>
            <a:endParaRPr lang="en-US" dirty="0" smtClean="0"/>
          </a:p>
          <a:p>
            <a:pPr>
              <a:defRPr/>
            </a:pPr>
            <a:r>
              <a:rPr lang="en-US" dirty="0" smtClean="0"/>
              <a:t>The memory sticks were copied from a Mac machine.  If you have a PC, you will see two copies of all the files, one looks paler than the other.  This pale version does not function and can be deleted from your memory stick.</a:t>
            </a:r>
          </a:p>
          <a:p>
            <a:pPr>
              <a:defRPr/>
            </a:pPr>
            <a:endParaRPr lang="en-US" dirty="0" smtClean="0"/>
          </a:p>
          <a:p>
            <a:pPr>
              <a:defRPr/>
            </a:pPr>
            <a:r>
              <a:rPr lang="en-US" dirty="0" smtClean="0"/>
              <a:t>Running CLIPS from the memory stick did not work well for me… took forever to load, never actually did.</a:t>
            </a:r>
          </a:p>
          <a:p>
            <a:pPr>
              <a:defRPr/>
            </a:pPr>
            <a:endParaRPr lang="en-US" dirty="0" smtClean="0"/>
          </a:p>
          <a:p>
            <a:pPr>
              <a:defRPr/>
            </a:pPr>
            <a:r>
              <a:rPr lang="en-US" dirty="0" smtClean="0"/>
              <a:t>So, I would suggest you copy the CLIPS folder to your desktop.</a:t>
            </a:r>
          </a:p>
          <a:p>
            <a:pPr>
              <a:defRPr/>
            </a:pPr>
            <a:endParaRPr lang="en-US" dirty="0" smtClean="0"/>
          </a:p>
          <a:p>
            <a:pPr>
              <a:defRPr/>
            </a:pPr>
            <a:r>
              <a:rPr lang="en-US" dirty="0" smtClean="0"/>
              <a:t>Two annoying “</a:t>
            </a:r>
            <a:r>
              <a:rPr lang="en-US" dirty="0" err="1" smtClean="0"/>
              <a:t>flashisms</a:t>
            </a:r>
            <a:r>
              <a:rPr lang="en-US" dirty="0" smtClean="0"/>
              <a:t>” that you may need to learn to deal with</a:t>
            </a:r>
          </a:p>
          <a:p>
            <a:pPr>
              <a:defRPr/>
            </a:pPr>
            <a:endParaRPr lang="en-US" dirty="0" smtClean="0"/>
          </a:p>
          <a:p>
            <a:pPr marL="228600" indent="-228600">
              <a:buFontTx/>
              <a:buAutoNum type="arabicParenR"/>
              <a:defRPr/>
            </a:pPr>
            <a:r>
              <a:rPr lang="en-US" dirty="0" smtClean="0"/>
              <a:t>You may have to allow </a:t>
            </a:r>
            <a:r>
              <a:rPr lang="en-US" dirty="0" err="1" smtClean="0"/>
              <a:t>ActivX</a:t>
            </a:r>
            <a:r>
              <a:rPr lang="en-US" dirty="0" smtClean="0"/>
              <a:t> controllers on your computer</a:t>
            </a:r>
          </a:p>
          <a:p>
            <a:pPr marL="228600" indent="-228600">
              <a:buFontTx/>
              <a:buAutoNum type="arabicParenR"/>
              <a:defRPr/>
            </a:pPr>
            <a:r>
              <a:rPr lang="en-US" dirty="0" smtClean="0"/>
              <a:t>Flash needs to have  list of “safe” places to run files from….if you get a warning about a dangerous operation.. You must click on settings… and allow flash to run </a:t>
            </a:r>
            <a:r>
              <a:rPr lang="en-US" dirty="0" err="1" smtClean="0"/>
              <a:t>swf</a:t>
            </a:r>
            <a:r>
              <a:rPr lang="en-US" dirty="0" smtClean="0"/>
              <a:t> files from a location on your computer.</a:t>
            </a:r>
          </a:p>
          <a:p>
            <a:pPr>
              <a:defRPr/>
            </a:pPr>
            <a:endParaRPr lang="en-US" dirty="0" smtClean="0"/>
          </a:p>
          <a:p>
            <a:pPr>
              <a:defRPr/>
            </a:pPr>
            <a:r>
              <a:rPr lang="en-US" dirty="0" smtClean="0"/>
              <a:t>Flash Player settings manager</a:t>
            </a:r>
          </a:p>
          <a:p>
            <a:pPr>
              <a:defRPr/>
            </a:pPr>
            <a:r>
              <a:rPr lang="en-US" dirty="0" smtClean="0"/>
              <a:t>“Advanced”  tab-&gt;  Trusted location settings -&gt; Add</a:t>
            </a:r>
          </a:p>
          <a:p>
            <a:pPr>
              <a:defRPr/>
            </a:pPr>
            <a:r>
              <a:rPr lang="en-US" dirty="0" smtClean="0"/>
              <a:t>Add the folder CLIPs from wherever you have copied it.</a:t>
            </a:r>
          </a:p>
          <a:p>
            <a:pPr>
              <a:defRPr/>
            </a:pPr>
            <a:endParaRPr lang="en-US" dirty="0" smtClean="0"/>
          </a:p>
          <a:p>
            <a:pPr>
              <a:defRPr/>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ea typeface="ＭＳ Ｐゴシック" charset="-128"/>
              </a:rPr>
              <a:t>At this point, minimize the </a:t>
            </a:r>
            <a:r>
              <a:rPr lang="en-US" dirty="0" err="1" smtClean="0">
                <a:latin typeface="Arial" pitchFamily="34" charset="0"/>
                <a:ea typeface="ＭＳ Ｐゴシック" charset="-128"/>
              </a:rPr>
              <a:t>ppt</a:t>
            </a:r>
            <a:r>
              <a:rPr lang="en-US" dirty="0" smtClean="0">
                <a:latin typeface="Arial" pitchFamily="34" charset="0"/>
                <a:ea typeface="ＭＳ Ｐゴシック" charset="-128"/>
              </a:rPr>
              <a:t> and open the “Exploring Different Reps” tool yourself.  </a:t>
            </a:r>
          </a:p>
          <a:p>
            <a:r>
              <a:rPr lang="en-US" dirty="0" smtClean="0">
                <a:latin typeface="Arial" pitchFamily="34" charset="0"/>
                <a:ea typeface="ＭＳ Ｐゴシック" charset="-128"/>
              </a:rPr>
              <a:t>Proceed with the demonstration as outlined in the MATCH template.</a:t>
            </a:r>
          </a:p>
          <a:p>
            <a:endParaRPr lang="en-US" dirty="0" smtClean="0">
              <a:latin typeface="Arial" pitchFamily="34" charset="0"/>
              <a:ea typeface="ＭＳ Ｐゴシック" charset="-128"/>
            </a:endParaRPr>
          </a:p>
          <a:p>
            <a:r>
              <a:rPr lang="en-US" dirty="0" smtClean="0">
                <a:latin typeface="Arial" pitchFamily="34" charset="0"/>
                <a:ea typeface="ＭＳ Ｐゴシック" charset="-128"/>
              </a:rPr>
              <a:t>If for some reason, the internet is not cooperating, it is possible</a:t>
            </a:r>
            <a:r>
              <a:rPr lang="en-US" baseline="0" dirty="0" smtClean="0">
                <a:latin typeface="Arial" pitchFamily="34" charset="0"/>
                <a:ea typeface="ＭＳ Ｐゴシック" charset="-128"/>
              </a:rPr>
              <a:t> to run this activity by opening the file directly from your memory stick.</a:t>
            </a:r>
          </a:p>
          <a:p>
            <a:endParaRPr lang="en-US" dirty="0" smtClean="0">
              <a:latin typeface="Arial" pitchFamily="34" charset="0"/>
              <a:ea typeface="ＭＳ Ｐゴシック" charset="-128"/>
            </a:endParaRPr>
          </a:p>
          <a:p>
            <a:r>
              <a:rPr lang="en-US" dirty="0" smtClean="0">
                <a:latin typeface="Arial" pitchFamily="34" charset="0"/>
                <a:ea typeface="ＭＳ Ｐゴシック" charset="-128"/>
              </a:rPr>
              <a:t>To find it, follow</a:t>
            </a:r>
            <a:r>
              <a:rPr lang="en-US" baseline="0" dirty="0" smtClean="0">
                <a:latin typeface="Arial" pitchFamily="34" charset="0"/>
                <a:ea typeface="ＭＳ Ｐゴシック" charset="-128"/>
              </a:rPr>
              <a:t> the indicated series of folders… then double click on the indicated </a:t>
            </a:r>
            <a:r>
              <a:rPr lang="en-US" baseline="0" dirty="0" err="1" smtClean="0">
                <a:latin typeface="Arial" pitchFamily="34" charset="0"/>
                <a:ea typeface="ＭＳ Ｐゴシック" charset="-128"/>
              </a:rPr>
              <a:t>swf</a:t>
            </a:r>
            <a:r>
              <a:rPr lang="en-US" baseline="0" dirty="0" smtClean="0">
                <a:latin typeface="Arial" pitchFamily="34" charset="0"/>
                <a:ea typeface="ＭＳ Ｐゴシック" charset="-128"/>
              </a:rPr>
              <a:t> file……</a:t>
            </a:r>
          </a:p>
          <a:p>
            <a:r>
              <a:rPr lang="en-US" dirty="0" smtClean="0">
                <a:latin typeface="Arial" pitchFamily="34" charset="0"/>
                <a:ea typeface="ＭＳ Ｐゴシック" charset="-128"/>
              </a:rPr>
              <a:t>CLIPS /lib</a:t>
            </a:r>
            <a:r>
              <a:rPr lang="en-US" baseline="0" dirty="0" smtClean="0">
                <a:latin typeface="Arial" pitchFamily="34" charset="0"/>
                <a:ea typeface="ＭＳ Ｐゴシック" charset="-128"/>
              </a:rPr>
              <a:t> /</a:t>
            </a:r>
            <a:r>
              <a:rPr lang="en-US" dirty="0" smtClean="0">
                <a:latin typeface="Arial" pitchFamily="34" charset="0"/>
                <a:ea typeface="ＭＳ Ｐゴシック" charset="-128"/>
              </a:rPr>
              <a:t>CL004_LinearGrowingPatterns/CL004_Resources/CL004_DiffReps.swf</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Tx/>
              <a:buChar char="•"/>
            </a:pPr>
            <a:r>
              <a:rPr lang="en-US" dirty="0" smtClean="0">
                <a:latin typeface="Arial" pitchFamily="34" charset="0"/>
                <a:ea typeface="ＭＳ Ｐゴシック" charset="-128"/>
              </a:rPr>
              <a:t>To access the Integer tools that are in development:</a:t>
            </a:r>
          </a:p>
          <a:p>
            <a:pPr marL="171450" indent="-171450">
              <a:buFontTx/>
              <a:buChar char="•"/>
            </a:pPr>
            <a:r>
              <a:rPr lang="en-US" dirty="0" smtClean="0">
                <a:latin typeface="Arial" pitchFamily="34" charset="0"/>
                <a:ea typeface="ＭＳ Ｐゴシック" charset="-128"/>
              </a:rPr>
              <a:t>On the Math </a:t>
            </a:r>
            <a:r>
              <a:rPr lang="en-US" dirty="0" err="1" smtClean="0">
                <a:latin typeface="Arial" pitchFamily="34" charset="0"/>
                <a:ea typeface="ＭＳ Ｐゴシック" charset="-128"/>
              </a:rPr>
              <a:t>Camppp</a:t>
            </a:r>
            <a:r>
              <a:rPr lang="en-US" dirty="0" smtClean="0">
                <a:latin typeface="Arial" pitchFamily="34" charset="0"/>
                <a:ea typeface="ＭＳ Ｐゴシック" charset="-128"/>
              </a:rPr>
              <a:t> memory stick, go to the Tools folder inside the CLIPS</a:t>
            </a:r>
            <a:r>
              <a:rPr lang="en-US" baseline="0" dirty="0" smtClean="0">
                <a:latin typeface="Arial" pitchFamily="34" charset="0"/>
                <a:ea typeface="ＭＳ Ｐゴシック" charset="-128"/>
              </a:rPr>
              <a:t> folder</a:t>
            </a:r>
          </a:p>
          <a:p>
            <a:pPr marL="171450" indent="-171450">
              <a:buFontTx/>
              <a:buChar char="•"/>
            </a:pPr>
            <a:r>
              <a:rPr lang="en-US" baseline="0" dirty="0" smtClean="0">
                <a:latin typeface="Arial" pitchFamily="34" charset="0"/>
                <a:ea typeface="ＭＳ Ｐゴシック" charset="-128"/>
              </a:rPr>
              <a:t>Double click on the file called “ CLIPS_ToolsDevPod.swf”</a:t>
            </a:r>
          </a:p>
          <a:p>
            <a:pPr marL="171450" indent="-171450">
              <a:buFontTx/>
              <a:buChar char="•"/>
            </a:pPr>
            <a:r>
              <a:rPr lang="en-US" baseline="0" dirty="0" smtClean="0">
                <a:latin typeface="Arial" pitchFamily="34" charset="0"/>
                <a:ea typeface="ＭＳ Ｐゴシック" charset="-128"/>
              </a:rPr>
              <a:t>This version contains some of the Integer tools which are still in early development stages.  For some reason, it does not contain some of the fraction tools that are available on line.</a:t>
            </a:r>
          </a:p>
          <a:p>
            <a:pPr marL="0" indent="0">
              <a:buFontTx/>
              <a:buNone/>
            </a:pPr>
            <a:endParaRPr lang="en-US" dirty="0" smtClean="0">
              <a:latin typeface="Arial" pitchFamily="34" charset="0"/>
              <a:ea typeface="ＭＳ Ｐゴシック" charset="-128"/>
            </a:endParaRPr>
          </a:p>
          <a:p>
            <a:pPr marL="0" indent="0">
              <a:buFontTx/>
              <a:buNone/>
            </a:pPr>
            <a:r>
              <a:rPr lang="en-US" dirty="0" smtClean="0">
                <a:latin typeface="Arial" pitchFamily="34" charset="0"/>
                <a:ea typeface="ＭＳ Ｐゴシック" charset="-128"/>
              </a:rPr>
              <a:t>Encourage</a:t>
            </a:r>
            <a:r>
              <a:rPr lang="en-US" baseline="0" dirty="0" smtClean="0">
                <a:latin typeface="Arial" pitchFamily="34" charset="0"/>
                <a:ea typeface="ＭＳ Ｐゴシック" charset="-128"/>
              </a:rPr>
              <a:t> participants to model the same question </a:t>
            </a:r>
            <a:r>
              <a:rPr lang="en-US" baseline="0" smtClean="0">
                <a:latin typeface="Arial" pitchFamily="34" charset="0"/>
                <a:ea typeface="ＭＳ Ｐゴシック" charset="-128"/>
              </a:rPr>
              <a:t>using different tools.</a:t>
            </a:r>
            <a:endParaRPr lang="en-US" dirty="0" smtClean="0">
              <a:latin typeface="Arial" pitchFamily="34" charset="0"/>
              <a:ea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ea typeface="ＭＳ Ｐゴシック" charset="-128"/>
              </a:rPr>
              <a:t>Even if you are not able to use the actual CLIPS activities, how might you incorporate some of the features that research has found makes them effective?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55A92BA1-643D-4047-B8DF-BC91798296C1}" type="slidenum">
              <a:rPr lang="en-US"/>
              <a:pPr>
                <a:defRPr/>
              </a:pPr>
              <a:t>‹#›</a:t>
            </a:fld>
            <a:endParaRPr lang="en-US"/>
          </a:p>
        </p:txBody>
      </p:sp>
    </p:spTree>
    <p:extLst>
      <p:ext uri="{BB962C8B-B14F-4D97-AF65-F5344CB8AC3E}">
        <p14:creationId xmlns:p14="http://schemas.microsoft.com/office/powerpoint/2010/main" val="309358056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8DD42192-B674-4FD9-A33F-DB2587716A8C}" type="slidenum">
              <a:rPr lang="en-US"/>
              <a:pPr>
                <a:defRPr/>
              </a:pPr>
              <a:t>‹#›</a:t>
            </a:fld>
            <a:endParaRPr lang="en-US"/>
          </a:p>
        </p:txBody>
      </p:sp>
    </p:spTree>
    <p:extLst>
      <p:ext uri="{BB962C8B-B14F-4D97-AF65-F5344CB8AC3E}">
        <p14:creationId xmlns:p14="http://schemas.microsoft.com/office/powerpoint/2010/main" val="237446017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82E8C2A7-CBB2-41A9-AC1A-C9E79EBC1477}" type="slidenum">
              <a:rPr lang="en-US"/>
              <a:pPr>
                <a:defRPr/>
              </a:pPr>
              <a:t>‹#›</a:t>
            </a:fld>
            <a:endParaRPr lang="en-US"/>
          </a:p>
        </p:txBody>
      </p:sp>
    </p:spTree>
    <p:extLst>
      <p:ext uri="{BB962C8B-B14F-4D97-AF65-F5344CB8AC3E}">
        <p14:creationId xmlns:p14="http://schemas.microsoft.com/office/powerpoint/2010/main" val="44641057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0A44F750-C635-431D-AE5E-3DE731B0044D}" type="slidenum">
              <a:rPr lang="en-US"/>
              <a:pPr>
                <a:defRPr/>
              </a:pPr>
              <a:t>‹#›</a:t>
            </a:fld>
            <a:endParaRPr lang="en-US"/>
          </a:p>
        </p:txBody>
      </p:sp>
    </p:spTree>
    <p:extLst>
      <p:ext uri="{BB962C8B-B14F-4D97-AF65-F5344CB8AC3E}">
        <p14:creationId xmlns:p14="http://schemas.microsoft.com/office/powerpoint/2010/main" val="400899765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AB57F709-2235-4244-B585-0B34C8C25D09}" type="slidenum">
              <a:rPr lang="en-US"/>
              <a:pPr>
                <a:defRPr/>
              </a:pPr>
              <a:t>‹#›</a:t>
            </a:fld>
            <a:endParaRPr lang="en-US"/>
          </a:p>
        </p:txBody>
      </p:sp>
    </p:spTree>
    <p:extLst>
      <p:ext uri="{BB962C8B-B14F-4D97-AF65-F5344CB8AC3E}">
        <p14:creationId xmlns:p14="http://schemas.microsoft.com/office/powerpoint/2010/main" val="62499033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F916492A-5A51-4E8E-A5A4-8E2A1983B290}" type="slidenum">
              <a:rPr lang="en-US"/>
              <a:pPr>
                <a:defRPr/>
              </a:pPr>
              <a:t>‹#›</a:t>
            </a:fld>
            <a:endParaRPr lang="en-US"/>
          </a:p>
        </p:txBody>
      </p:sp>
    </p:spTree>
    <p:extLst>
      <p:ext uri="{BB962C8B-B14F-4D97-AF65-F5344CB8AC3E}">
        <p14:creationId xmlns:p14="http://schemas.microsoft.com/office/powerpoint/2010/main" val="286304287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5D66B11B-976F-4B01-BFC8-FF649A742C60}" type="slidenum">
              <a:rPr lang="en-US"/>
              <a:pPr>
                <a:defRPr/>
              </a:pPr>
              <a:t>‹#›</a:t>
            </a:fld>
            <a:endParaRPr lang="en-US"/>
          </a:p>
        </p:txBody>
      </p:sp>
    </p:spTree>
    <p:extLst>
      <p:ext uri="{BB962C8B-B14F-4D97-AF65-F5344CB8AC3E}">
        <p14:creationId xmlns:p14="http://schemas.microsoft.com/office/powerpoint/2010/main" val="314090316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5F9E0EDE-4B33-421E-8B80-0DA1CBDCFA99}" type="slidenum">
              <a:rPr lang="en-US"/>
              <a:pPr>
                <a:defRPr/>
              </a:pPr>
              <a:t>‹#›</a:t>
            </a:fld>
            <a:endParaRPr lang="en-US"/>
          </a:p>
        </p:txBody>
      </p:sp>
    </p:spTree>
    <p:extLst>
      <p:ext uri="{BB962C8B-B14F-4D97-AF65-F5344CB8AC3E}">
        <p14:creationId xmlns:p14="http://schemas.microsoft.com/office/powerpoint/2010/main" val="210533686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83BC1CA0-BFE1-42C8-A915-498D3738C380}" type="slidenum">
              <a:rPr lang="en-US"/>
              <a:pPr>
                <a:defRPr/>
              </a:pPr>
              <a:t>‹#›</a:t>
            </a:fld>
            <a:endParaRPr lang="en-US"/>
          </a:p>
        </p:txBody>
      </p:sp>
    </p:spTree>
    <p:extLst>
      <p:ext uri="{BB962C8B-B14F-4D97-AF65-F5344CB8AC3E}">
        <p14:creationId xmlns:p14="http://schemas.microsoft.com/office/powerpoint/2010/main" val="213388737"/>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F23C25A9-EA51-4FBA-8EBB-A26AEB860247}" type="slidenum">
              <a:rPr lang="en-US"/>
              <a:pPr>
                <a:defRPr/>
              </a:pPr>
              <a:t>‹#›</a:t>
            </a:fld>
            <a:endParaRPr lang="en-US"/>
          </a:p>
        </p:txBody>
      </p:sp>
    </p:spTree>
    <p:extLst>
      <p:ext uri="{BB962C8B-B14F-4D97-AF65-F5344CB8AC3E}">
        <p14:creationId xmlns:p14="http://schemas.microsoft.com/office/powerpoint/2010/main" val="355747063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8ECB35B1-41AC-4344-A4A6-728C14CC04B0}" type="slidenum">
              <a:rPr lang="en-US"/>
              <a:pPr>
                <a:defRPr/>
              </a:pPr>
              <a:t>‹#›</a:t>
            </a:fld>
            <a:endParaRPr lang="en-US"/>
          </a:p>
        </p:txBody>
      </p:sp>
    </p:spTree>
    <p:extLst>
      <p:ext uri="{BB962C8B-B14F-4D97-AF65-F5344CB8AC3E}">
        <p14:creationId xmlns:p14="http://schemas.microsoft.com/office/powerpoint/2010/main" val="185994171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90488"/>
            <a:ext cx="8229600" cy="150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91440" bIns="50800" numCol="1" anchor="ctr" anchorCtr="0" compatLnSpc="1">
            <a:prstTxWarp prst="textNoShape">
              <a:avLst/>
            </a:prstTxWarp>
          </a:bodyPr>
          <a:lstStyle/>
          <a:p>
            <a:pPr lvl="0"/>
            <a:r>
              <a:rPr lang="en-US" smtClean="0">
                <a:sym typeface="Arial" pitchFamily="34" charset="0"/>
              </a:rPr>
              <a:t>Click to edit Master title style</a:t>
            </a:r>
          </a:p>
        </p:txBody>
      </p:sp>
      <p:sp>
        <p:nvSpPr>
          <p:cNvPr id="1027" name="Rectangle 2"/>
          <p:cNvSpPr>
            <a:spLocks noGrp="1" noChangeArrowheads="1"/>
          </p:cNvSpPr>
          <p:nvPr>
            <p:ph type="body" idx="1"/>
          </p:nvPr>
        </p:nvSpPr>
        <p:spPr bwMode="auto">
          <a:xfrm>
            <a:off x="457200" y="1600200"/>
            <a:ext cx="82296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91440" bIns="50800"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p>
        </p:txBody>
      </p:sp>
      <p:pic>
        <p:nvPicPr>
          <p:cNvPr id="1028" name="Picture 1"/>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5356225"/>
            <a:ext cx="9144000"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3"/>
          <p:cNvSpPr txBox="1">
            <a:spLocks noGrp="1" noChangeArrowheads="1"/>
          </p:cNvSpPr>
          <p:nvPr>
            <p:ph type="sldNum" sz="quarter" idx="4"/>
          </p:nvPr>
        </p:nvSpPr>
        <p:spPr bwMode="auto">
          <a:xfrm>
            <a:off x="7462838" y="6245225"/>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eaLnBrk="1" hangingPunct="1">
              <a:defRPr sz="1400" smtClean="0">
                <a:solidFill>
                  <a:schemeClr val="tx1"/>
                </a:solidFill>
                <a:latin typeface="Arial" pitchFamily="34" charset="0"/>
                <a:ea typeface="ヒラギノ角ゴ ProN W3" charset="-128"/>
                <a:cs typeface="Arial" pitchFamily="34" charset="0"/>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a:defRPr/>
            </a:pPr>
            <a:fld id="{3FB5CDB9-4366-4C59-844E-FA25C0FFB57E}" type="slidenum">
              <a:rPr lang="en-US"/>
              <a:pPr>
                <a:defRPr/>
              </a:pPr>
              <a:t>‹#›</a:t>
            </a:fld>
            <a:endParaRPr lang="en-US"/>
          </a:p>
        </p:txBody>
      </p:sp>
      <p:pic>
        <p:nvPicPr>
          <p:cNvPr id="1030" name="Picture 2"/>
          <p:cNvPicPr>
            <a:picLocks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60350" y="5507038"/>
            <a:ext cx="1652588"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hf hdr="0" ftr="0" dt="0"/>
  <p:txStyles>
    <p:titleStyle>
      <a:lvl1pPr marL="39688" indent="-39688" algn="l" rtl="0" eaLnBrk="0" fontAlgn="base" hangingPunct="0">
        <a:spcBef>
          <a:spcPct val="0"/>
        </a:spcBef>
        <a:spcAft>
          <a:spcPct val="0"/>
        </a:spcAft>
        <a:defRPr sz="4400">
          <a:solidFill>
            <a:srgbClr val="2B5CA9"/>
          </a:solidFill>
          <a:latin typeface="+mj-lt"/>
          <a:ea typeface="+mj-ea"/>
          <a:cs typeface="+mj-cs"/>
          <a:sym typeface="Arial" pitchFamily="34" charset="0"/>
        </a:defRPr>
      </a:lvl1pPr>
      <a:lvl2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2pPr>
      <a:lvl3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3pPr>
      <a:lvl4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4pPr>
      <a:lvl5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5pPr>
      <a:lvl6pPr marL="4968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6pPr>
      <a:lvl7pPr marL="9540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7pPr>
      <a:lvl8pPr marL="14112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8pPr>
      <a:lvl9pPr marL="18684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pitchFamily="34" charset="0"/>
        <a:buChar char="•"/>
        <a:defRPr sz="3200">
          <a:solidFill>
            <a:schemeClr val="tx1"/>
          </a:solidFill>
          <a:latin typeface="+mn-lt"/>
          <a:ea typeface="+mn-ea"/>
          <a:cs typeface="+mn-cs"/>
          <a:sym typeface="Arial" pitchFamily="34" charset="0"/>
        </a:defRPr>
      </a:lvl1pPr>
      <a:lvl2pPr marL="731838" indent="-285750" algn="l" rtl="0" eaLnBrk="0" fontAlgn="base" hangingPunct="0">
        <a:spcBef>
          <a:spcPts val="600"/>
        </a:spcBef>
        <a:spcAft>
          <a:spcPct val="0"/>
        </a:spcAft>
        <a:buSzPct val="100000"/>
        <a:buFont typeface="Arial" pitchFamily="34" charset="0"/>
        <a:buChar char="–"/>
        <a:defRPr sz="2800">
          <a:solidFill>
            <a:schemeClr val="tx1"/>
          </a:solidFill>
          <a:latin typeface="+mn-lt"/>
          <a:ea typeface="+mn-ea"/>
          <a:cs typeface="+mn-cs"/>
          <a:sym typeface="Arial" pitchFamily="34" charset="0"/>
        </a:defRPr>
      </a:lvl2pPr>
      <a:lvl3pPr marL="1131888" indent="-228600" algn="l" rtl="0" eaLnBrk="0" fontAlgn="base" hangingPunct="0">
        <a:spcBef>
          <a:spcPts val="600"/>
        </a:spcBef>
        <a:spcAft>
          <a:spcPct val="0"/>
        </a:spcAft>
        <a:buSzPct val="100000"/>
        <a:buFont typeface="Arial" pitchFamily="34" charset="0"/>
        <a:buChar char="•"/>
        <a:defRPr sz="2400">
          <a:solidFill>
            <a:schemeClr val="tx1"/>
          </a:solidFill>
          <a:latin typeface="+mn-lt"/>
          <a:ea typeface="+mn-ea"/>
          <a:cs typeface="+mn-cs"/>
          <a:sym typeface="Arial" pitchFamily="34" charset="0"/>
        </a:defRPr>
      </a:lvl3pPr>
      <a:lvl4pPr marL="1589088" indent="-228600" algn="l" rtl="0" eaLnBrk="0" fontAlgn="base" hangingPunct="0">
        <a:spcBef>
          <a:spcPts val="500"/>
        </a:spcBef>
        <a:spcAft>
          <a:spcPct val="0"/>
        </a:spcAft>
        <a:buSzPct val="100000"/>
        <a:buFont typeface="Arial" pitchFamily="34" charset="0"/>
        <a:buChar char="–"/>
        <a:defRPr sz="2000">
          <a:solidFill>
            <a:schemeClr val="tx1"/>
          </a:solidFill>
          <a:latin typeface="+mn-lt"/>
          <a:ea typeface="+mn-ea"/>
          <a:cs typeface="+mn-cs"/>
          <a:sym typeface="Arial" pitchFamily="34" charset="0"/>
        </a:defRPr>
      </a:lvl4pPr>
      <a:lvl5pPr marL="2046288" indent="-228600" algn="l" rtl="0" eaLnBrk="0" fontAlgn="base" hangingPunct="0">
        <a:spcBef>
          <a:spcPts val="500"/>
        </a:spcBef>
        <a:spcAft>
          <a:spcPct val="0"/>
        </a:spcAft>
        <a:buSzPct val="100000"/>
        <a:buFont typeface="Arial" pitchFamily="34" charset="0"/>
        <a:buChar char="»"/>
        <a:defRPr sz="2000">
          <a:solidFill>
            <a:schemeClr val="tx1"/>
          </a:solidFill>
          <a:latin typeface="+mn-lt"/>
          <a:ea typeface="+mn-ea"/>
          <a:cs typeface="+mn-cs"/>
          <a:sym typeface="Arial" pitchFamily="34"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mathclips.c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p:cNvSpPr>
          <p:nvPr/>
        </p:nvSpPr>
        <p:spPr bwMode="auto">
          <a:xfrm>
            <a:off x="0" y="0"/>
            <a:ext cx="9144000" cy="6535738"/>
          </a:xfrm>
          <a:prstGeom prst="rect">
            <a:avLst/>
          </a:prstGeom>
          <a:gradFill rotWithShape="0">
            <a:gsLst>
              <a:gs pos="0">
                <a:srgbClr val="D1D1F0"/>
              </a:gs>
              <a:gs pos="100000">
                <a:srgbClr val="FFFFFF"/>
              </a:gs>
            </a:gsLst>
            <a:lin ang="5400000" scaled="1"/>
          </a:gradFill>
          <a:ln w="9525">
            <a:solidFill>
              <a:srgbClr val="F9F9F9"/>
            </a:solidFill>
            <a:miter lim="800000"/>
            <a:headEnd/>
            <a:tailEnd/>
          </a:ln>
          <a:effectLst>
            <a:outerShdw dist="25399" dir="5400000" algn="ctr" rotWithShape="0">
              <a:schemeClr val="bg2">
                <a:alpha val="37996"/>
              </a:schemeClr>
            </a:outerShdw>
          </a:effectLst>
        </p:spPr>
        <p:txBody>
          <a:bodyPr lIns="0" tIns="0" rIns="0" bIns="0"/>
          <a:lstStyle/>
          <a:p>
            <a:endParaRPr lang="en-US"/>
          </a:p>
        </p:txBody>
      </p:sp>
      <p:pic>
        <p:nvPicPr>
          <p:cNvPr id="2051"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56225"/>
            <a:ext cx="9144000"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438" y="269875"/>
            <a:ext cx="26543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 Box 4"/>
          <p:cNvSpPr txBox="1">
            <a:spLocks noChangeArrowheads="1"/>
          </p:cNvSpPr>
          <p:nvPr/>
        </p:nvSpPr>
        <p:spPr bwMode="auto">
          <a:xfrm>
            <a:off x="7462838" y="6245225"/>
            <a:ext cx="3127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algn="ctr" eaLnBrk="1" hangingPunct="1"/>
            <a:fld id="{756D8860-CF26-44CA-A957-2946AB8163B4}" type="slidenum">
              <a:rPr lang="en-US" sz="1400">
                <a:solidFill>
                  <a:schemeClr val="tx1"/>
                </a:solidFill>
                <a:cs typeface="Arial" pitchFamily="34" charset="0"/>
              </a:rPr>
              <a:pPr algn="ctr" eaLnBrk="1" hangingPunct="1"/>
              <a:t>1</a:t>
            </a:fld>
            <a:endParaRPr lang="en-US" sz="1400">
              <a:solidFill>
                <a:schemeClr val="tx1"/>
              </a:solidFill>
              <a:cs typeface="Arial" pitchFamily="34" charset="0"/>
            </a:endParaRPr>
          </a:p>
        </p:txBody>
      </p:sp>
      <p:sp>
        <p:nvSpPr>
          <p:cNvPr id="2054" name="Rectangle 5"/>
          <p:cNvSpPr>
            <a:spLocks noGrp="1" noChangeArrowheads="1"/>
          </p:cNvSpPr>
          <p:nvPr>
            <p:ph type="title"/>
          </p:nvPr>
        </p:nvSpPr>
        <p:spPr>
          <a:xfrm>
            <a:off x="609600" y="990600"/>
            <a:ext cx="8077200" cy="2362200"/>
          </a:xfrm>
        </p:spPr>
        <p:txBody>
          <a:bodyPr rIns="132080"/>
          <a:lstStyle/>
          <a:p>
            <a:pPr indent="0" algn="ctr" eaLnBrk="1" hangingPunct="1"/>
            <a:r>
              <a:rPr lang="en-US" sz="4800" dirty="0" smtClean="0">
                <a:solidFill>
                  <a:srgbClr val="2490D8"/>
                </a:solidFill>
                <a:latin typeface="Tahoma" pitchFamily="34" charset="0"/>
                <a:cs typeface="Tahoma" pitchFamily="34" charset="0"/>
                <a:sym typeface="Tahoma" pitchFamily="34" charset="0"/>
              </a:rPr>
              <a:t>Math CAMPPP 2011</a:t>
            </a:r>
            <a:endParaRPr lang="en-US" sz="4800" dirty="0" smtClean="0">
              <a:solidFill>
                <a:srgbClr val="2490D8"/>
              </a:solidFill>
              <a:latin typeface="Tahoma" pitchFamily="34" charset="0"/>
              <a:sym typeface="Tahoma" pitchFamily="34" charset="0"/>
            </a:endParaRPr>
          </a:p>
        </p:txBody>
      </p:sp>
      <p:sp>
        <p:nvSpPr>
          <p:cNvPr id="2055" name="Rectangle 6"/>
          <p:cNvSpPr>
            <a:spLocks noGrp="1" noChangeArrowheads="1"/>
          </p:cNvSpPr>
          <p:nvPr>
            <p:ph idx="1"/>
          </p:nvPr>
        </p:nvSpPr>
        <p:spPr>
          <a:xfrm>
            <a:off x="914400" y="3352800"/>
            <a:ext cx="7620000" cy="3505200"/>
          </a:xfrm>
        </p:spPr>
        <p:txBody>
          <a:bodyPr rIns="132080"/>
          <a:lstStyle/>
          <a:p>
            <a:pPr marL="39688" indent="0" algn="ctr" eaLnBrk="1" hangingPunct="1">
              <a:buFont typeface="Arial" pitchFamily="34" charset="0"/>
              <a:buNone/>
            </a:pPr>
            <a:r>
              <a:rPr lang="en-US" dirty="0" smtClean="0">
                <a:solidFill>
                  <a:srgbClr val="B42478"/>
                </a:solidFill>
                <a:latin typeface="Tahoma" pitchFamily="34" charset="0"/>
                <a:cs typeface="Tahoma" pitchFamily="34" charset="0"/>
                <a:sym typeface="Tahoma" pitchFamily="34" charset="0"/>
              </a:rPr>
              <a:t>Algebraic Thinking Session </a:t>
            </a:r>
            <a:r>
              <a:rPr lang="en-US" dirty="0" smtClean="0">
                <a:solidFill>
                  <a:srgbClr val="B42478"/>
                </a:solidFill>
                <a:latin typeface="Tahoma" pitchFamily="34" charset="0"/>
                <a:cs typeface="Tahoma" pitchFamily="34" charset="0"/>
                <a:sym typeface="Tahoma" pitchFamily="34" charset="0"/>
              </a:rPr>
              <a:t>#</a:t>
            </a:r>
            <a:r>
              <a:rPr lang="en-US" dirty="0" smtClean="0">
                <a:solidFill>
                  <a:srgbClr val="B42478"/>
                </a:solidFill>
                <a:latin typeface="Tahoma" pitchFamily="34" charset="0"/>
                <a:cs typeface="Tahoma" pitchFamily="34" charset="0"/>
                <a:sym typeface="Tahoma" pitchFamily="34" charset="0"/>
              </a:rPr>
              <a:t>4</a:t>
            </a:r>
          </a:p>
          <a:p>
            <a:pPr marL="39688" indent="0" algn="ctr" eaLnBrk="1" hangingPunct="1">
              <a:buNone/>
            </a:pPr>
            <a:r>
              <a:rPr lang="en-US" dirty="0" err="1">
                <a:solidFill>
                  <a:srgbClr val="B42478"/>
                </a:solidFill>
                <a:latin typeface="Tahoma" pitchFamily="34" charset="0"/>
                <a:cs typeface="Tahoma" pitchFamily="34" charset="0"/>
                <a:sym typeface="Tahoma" pitchFamily="34" charset="0"/>
              </a:rPr>
              <a:t>Nottawasaga</a:t>
            </a:r>
            <a:endParaRPr lang="en-US" dirty="0" smtClean="0">
              <a:solidFill>
                <a:srgbClr val="B42478"/>
              </a:solidFill>
              <a:latin typeface="Tahoma" pitchFamily="34" charset="0"/>
              <a:cs typeface="Tahoma" pitchFamily="34" charset="0"/>
              <a:sym typeface="Tahoma" pitchFamily="34" charset="0"/>
            </a:endParaRPr>
          </a:p>
          <a:p>
            <a:pPr marL="39688" indent="0" algn="ctr" eaLnBrk="1" hangingPunct="1">
              <a:buFont typeface="Arial" pitchFamily="34" charset="0"/>
              <a:buNone/>
            </a:pPr>
            <a:r>
              <a:rPr lang="en-US" dirty="0" smtClean="0">
                <a:solidFill>
                  <a:srgbClr val="B42478"/>
                </a:solidFill>
                <a:latin typeface="Tahoma" pitchFamily="34" charset="0"/>
                <a:cs typeface="Tahoma" pitchFamily="34" charset="0"/>
                <a:sym typeface="Tahoma" pitchFamily="34" charset="0"/>
              </a:rPr>
              <a:t>Working with Struggling Students</a:t>
            </a:r>
          </a:p>
          <a:p>
            <a:pPr marL="39688" indent="0" algn="ctr" eaLnBrk="1" hangingPunct="1">
              <a:buFont typeface="Arial" pitchFamily="34" charset="0"/>
              <a:buNone/>
            </a:pPr>
            <a:r>
              <a:rPr lang="en-US" dirty="0" smtClean="0">
                <a:solidFill>
                  <a:srgbClr val="B42478"/>
                </a:solidFill>
                <a:latin typeface="Tahoma" pitchFamily="34" charset="0"/>
                <a:cs typeface="Tahoma" pitchFamily="34" charset="0"/>
                <a:sym typeface="Tahoma" pitchFamily="34" charset="0"/>
              </a:rPr>
              <a:t>CLIPS</a:t>
            </a:r>
            <a:endParaRPr lang="en-US" dirty="0" smtClean="0">
              <a:solidFill>
                <a:srgbClr val="B42478"/>
              </a:solidFill>
              <a:latin typeface="Tahoma" pitchFamily="34" charset="0"/>
              <a:sym typeface="Tahoma" pitchFamily="34" charset="0"/>
            </a:endParaRPr>
          </a:p>
          <a:p>
            <a:pPr marL="39688" indent="0" algn="ctr" eaLnBrk="1" hangingPunct="1">
              <a:buFont typeface="Arial" pitchFamily="34" charset="0"/>
              <a:buNone/>
            </a:pPr>
            <a:endParaRPr lang="en-US" dirty="0" smtClean="0"/>
          </a:p>
          <a:p>
            <a:pPr marL="39688" indent="0" algn="ctr" eaLnBrk="1" hangingPunct="1">
              <a:buFont typeface="Arial" pitchFamily="34" charset="0"/>
              <a:buNone/>
            </a:pPr>
            <a:endParaRPr lang="en-US" dirty="0" smtClean="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Grp="1" noChangeArrowheads="1"/>
          </p:cNvSpPr>
          <p:nvPr>
            <p:ph type="title"/>
          </p:nvPr>
        </p:nvSpPr>
        <p:spPr/>
        <p:txBody>
          <a:bodyPr rIns="132080"/>
          <a:lstStyle/>
          <a:p>
            <a:pPr indent="0" eaLnBrk="1" hangingPunct="1"/>
            <a:r>
              <a:rPr lang="en-US" smtClean="0"/>
              <a:t>Algebraic Thinking ~Session #4</a:t>
            </a:r>
          </a:p>
        </p:txBody>
      </p:sp>
      <p:sp>
        <p:nvSpPr>
          <p:cNvPr id="16386" name="Rectangle 4"/>
          <p:cNvSpPr>
            <a:spLocks noGrp="1" noChangeArrowheads="1"/>
          </p:cNvSpPr>
          <p:nvPr>
            <p:ph idx="1"/>
          </p:nvPr>
        </p:nvSpPr>
        <p:spPr/>
        <p:txBody>
          <a:bodyPr rIns="132080"/>
          <a:lstStyle/>
          <a:p>
            <a:pPr marL="39688" indent="0" eaLnBrk="1" hangingPunct="1">
              <a:buFont typeface="Arial" pitchFamily="34" charset="0"/>
              <a:buNone/>
              <a:defRPr/>
            </a:pPr>
            <a:r>
              <a:rPr lang="en-CA" b="1" dirty="0" smtClean="0">
                <a:solidFill>
                  <a:srgbClr val="FF0000"/>
                </a:solidFill>
              </a:rPr>
              <a:t>Learning Goals:</a:t>
            </a:r>
          </a:p>
          <a:p>
            <a:pPr eaLnBrk="1" hangingPunct="1">
              <a:defRPr/>
            </a:pPr>
            <a:r>
              <a:rPr lang="en-US" sz="3000" dirty="0" smtClean="0"/>
              <a:t>Expose traditional and personal practices for working with struggling students</a:t>
            </a:r>
          </a:p>
          <a:p>
            <a:pPr eaLnBrk="1" hangingPunct="1">
              <a:defRPr/>
            </a:pPr>
            <a:r>
              <a:rPr lang="en-US" sz="3000" dirty="0" smtClean="0"/>
              <a:t>Discuss different ways that students struggle</a:t>
            </a:r>
          </a:p>
          <a:p>
            <a:pPr eaLnBrk="1" hangingPunct="1">
              <a:defRPr/>
            </a:pPr>
            <a:r>
              <a:rPr lang="en-US" sz="3000" dirty="0" smtClean="0"/>
              <a:t>Explore CLIPS tools/activities as a possible tool for working with struggling studen</a:t>
            </a:r>
            <a:r>
              <a:rPr lang="en-US" dirty="0" smtClean="0"/>
              <a:t>ts</a:t>
            </a:r>
          </a:p>
        </p:txBody>
      </p:sp>
      <p:sp>
        <p:nvSpPr>
          <p:cNvPr id="3076"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090EF25A-0E34-4139-8DAF-0CBC9E1681D7}" type="slidenum">
              <a:rPr lang="en-US" sz="1400">
                <a:solidFill>
                  <a:schemeClr val="tx1"/>
                </a:solidFill>
              </a:rPr>
              <a:pPr eaLnBrk="1" hangingPunct="1"/>
              <a:t>2</a:t>
            </a:fld>
            <a:endParaRPr lang="en-US" sz="1400">
              <a:solidFill>
                <a:schemeClr val="tx1"/>
              </a:solidFill>
            </a:endParaRPr>
          </a:p>
        </p:txBody>
      </p:sp>
      <p:pic>
        <p:nvPicPr>
          <p:cNvPr id="3077" name="Picture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356225"/>
            <a:ext cx="9144000"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Text Box 5"/>
          <p:cNvSpPr txBox="1">
            <a:spLocks noChangeArrowheads="1"/>
          </p:cNvSpPr>
          <p:nvPr/>
        </p:nvSpPr>
        <p:spPr bwMode="auto">
          <a:xfrm>
            <a:off x="7462838" y="6245225"/>
            <a:ext cx="3127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algn="ctr" eaLnBrk="1" hangingPunct="1"/>
            <a:fld id="{82CB5CFF-0E69-471E-B912-D6D001693A18}" type="slidenum">
              <a:rPr lang="en-US" sz="1400">
                <a:solidFill>
                  <a:schemeClr val="tx1"/>
                </a:solidFill>
                <a:cs typeface="Arial" pitchFamily="34" charset="0"/>
              </a:rPr>
              <a:pPr algn="ctr" eaLnBrk="1" hangingPunct="1"/>
              <a:t>2</a:t>
            </a:fld>
            <a:endParaRPr lang="en-US" sz="1400">
              <a:solidFill>
                <a:schemeClr val="tx1"/>
              </a:solidFill>
              <a:cs typeface="Arial" pitchFamily="34" charset="0"/>
            </a:endParaRPr>
          </a:p>
        </p:txBody>
      </p:sp>
      <p:pic>
        <p:nvPicPr>
          <p:cNvPr id="3079"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4999038"/>
            <a:ext cx="2514600" cy="1246187"/>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indent="0"/>
            <a:r>
              <a:rPr lang="en-US" smtClean="0">
                <a:solidFill>
                  <a:srgbClr val="92D050"/>
                </a:solidFill>
              </a:rPr>
              <a:t>Minds On:  Graffiti</a:t>
            </a:r>
          </a:p>
        </p:txBody>
      </p:sp>
      <p:sp>
        <p:nvSpPr>
          <p:cNvPr id="4099"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9ACB3DB5-43BE-4E14-9AC0-F9F5BEDB8C20}" type="slidenum">
              <a:rPr lang="en-US" sz="1400">
                <a:solidFill>
                  <a:schemeClr val="tx1"/>
                </a:solidFill>
              </a:rPr>
              <a:pPr eaLnBrk="1" hangingPunct="1"/>
              <a:t>3</a:t>
            </a:fld>
            <a:endParaRPr lang="en-US" sz="1400">
              <a:solidFill>
                <a:schemeClr val="tx1"/>
              </a:solidFill>
            </a:endParaRPr>
          </a:p>
        </p:txBody>
      </p:sp>
      <p:pic>
        <p:nvPicPr>
          <p:cNvPr id="4100" name="Picture 6" descr="Z:\Clip Art\Business &amp; Office (Part 2)\Cartoons (Wa - Z)\Writing 13.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9400" y="1600200"/>
            <a:ext cx="3789363" cy="392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indent="0"/>
            <a:r>
              <a:rPr lang="en-US" smtClean="0">
                <a:solidFill>
                  <a:srgbClr val="92D050"/>
                </a:solidFill>
              </a:rPr>
              <a:t>Minds On:  Features of CLIPS</a:t>
            </a:r>
            <a:endParaRPr lang="en-US" smtClean="0"/>
          </a:p>
        </p:txBody>
      </p:sp>
      <p:sp>
        <p:nvSpPr>
          <p:cNvPr id="5123" name="Content Placeholder 2"/>
          <p:cNvSpPr>
            <a:spLocks noGrp="1"/>
          </p:cNvSpPr>
          <p:nvPr>
            <p:ph idx="1"/>
          </p:nvPr>
        </p:nvSpPr>
        <p:spPr/>
        <p:txBody>
          <a:bodyPr/>
          <a:lstStyle/>
          <a:p>
            <a:r>
              <a:rPr lang="en-US" dirty="0" smtClean="0"/>
              <a:t>Focusing Attention</a:t>
            </a:r>
          </a:p>
          <a:p>
            <a:r>
              <a:rPr lang="en-US" dirty="0" smtClean="0"/>
              <a:t>Interaction with Dynamic Representations to Construct Understanding</a:t>
            </a:r>
          </a:p>
          <a:p>
            <a:r>
              <a:rPr lang="en-US" dirty="0" smtClean="0"/>
              <a:t>Multiple opportunities for practice</a:t>
            </a:r>
          </a:p>
          <a:p>
            <a:r>
              <a:rPr lang="en-US" dirty="0" err="1" smtClean="0"/>
              <a:t>Modelling</a:t>
            </a:r>
            <a:r>
              <a:rPr lang="en-US" dirty="0" smtClean="0"/>
              <a:t> with Representative examples</a:t>
            </a:r>
          </a:p>
          <a:p>
            <a:r>
              <a:rPr lang="en-US" dirty="0" smtClean="0"/>
              <a:t>Immediate </a:t>
            </a:r>
            <a:r>
              <a:rPr lang="en-US" dirty="0" err="1" smtClean="0"/>
              <a:t>levelled</a:t>
            </a:r>
            <a:r>
              <a:rPr lang="en-US" dirty="0" smtClean="0"/>
              <a:t> corrective feedback</a:t>
            </a:r>
          </a:p>
          <a:p>
            <a:endParaRPr lang="en-US" dirty="0" smtClean="0"/>
          </a:p>
        </p:txBody>
      </p:sp>
      <p:sp>
        <p:nvSpPr>
          <p:cNvPr id="5124"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9DFB236C-E455-4897-9119-55A2393FE306}" type="slidenum">
              <a:rPr lang="en-US" sz="1400">
                <a:solidFill>
                  <a:schemeClr val="tx1"/>
                </a:solidFill>
              </a:rPr>
              <a:pPr eaLnBrk="1" hangingPunct="1"/>
              <a:t>4</a:t>
            </a:fld>
            <a:endParaRPr lang="en-US" sz="1400">
              <a:solidFill>
                <a:schemeClr val="tx1"/>
              </a:solidFill>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solidFill>
                  <a:srgbClr val="FF0000"/>
                </a:solidFill>
              </a:rPr>
              <a:t>Action:  </a:t>
            </a:r>
            <a:br>
              <a:rPr lang="en-US" smtClean="0">
                <a:solidFill>
                  <a:srgbClr val="FF0000"/>
                </a:solidFill>
              </a:rPr>
            </a:br>
            <a:r>
              <a:rPr lang="en-US" sz="3200" smtClean="0">
                <a:solidFill>
                  <a:srgbClr val="FF0000"/>
                </a:solidFill>
              </a:rPr>
              <a:t>Exploring Different Representations Tool</a:t>
            </a:r>
          </a:p>
        </p:txBody>
      </p:sp>
      <p:sp>
        <p:nvSpPr>
          <p:cNvPr id="3" name="Content Placeholder 2"/>
          <p:cNvSpPr>
            <a:spLocks noGrp="1"/>
          </p:cNvSpPr>
          <p:nvPr>
            <p:ph idx="1"/>
          </p:nvPr>
        </p:nvSpPr>
        <p:spPr/>
        <p:txBody>
          <a:bodyPr/>
          <a:lstStyle/>
          <a:p>
            <a:pPr marL="39688" indent="0">
              <a:buFont typeface="Arial" pitchFamily="34" charset="0"/>
              <a:buNone/>
              <a:defRPr/>
            </a:pPr>
            <a:r>
              <a:rPr lang="en-US" dirty="0" smtClean="0"/>
              <a:t>To access CLIPS</a:t>
            </a:r>
          </a:p>
          <a:p>
            <a:pPr marL="39688" indent="0">
              <a:buFont typeface="Arial" pitchFamily="34" charset="0"/>
              <a:buNone/>
              <a:defRPr/>
            </a:pPr>
            <a:endParaRPr lang="en-US" sz="2000" dirty="0" smtClean="0"/>
          </a:p>
          <a:p>
            <a:pPr marL="554038" indent="-514350">
              <a:buFont typeface="Arial" pitchFamily="34" charset="0"/>
              <a:buAutoNum type="alphaLcParenR"/>
              <a:defRPr/>
            </a:pPr>
            <a:r>
              <a:rPr lang="en-US" dirty="0" smtClean="0">
                <a:hlinkClick r:id="rId3"/>
              </a:rPr>
              <a:t>www.mathclips.ca</a:t>
            </a:r>
            <a:r>
              <a:rPr lang="en-US" dirty="0" smtClean="0"/>
              <a:t>  or</a:t>
            </a:r>
          </a:p>
          <a:p>
            <a:pPr marL="554038" indent="-514350">
              <a:buFont typeface="Arial" pitchFamily="34" charset="0"/>
              <a:buAutoNum type="alphaLcParenR"/>
              <a:defRPr/>
            </a:pPr>
            <a:endParaRPr lang="en-US" sz="2000" dirty="0" smtClean="0"/>
          </a:p>
          <a:p>
            <a:pPr marL="39688" indent="0">
              <a:buFont typeface="Arial" pitchFamily="34" charset="0"/>
              <a:buNone/>
              <a:defRPr/>
            </a:pPr>
            <a:r>
              <a:rPr lang="en-US" dirty="0" smtClean="0"/>
              <a:t>b) Math </a:t>
            </a:r>
            <a:r>
              <a:rPr lang="en-US" dirty="0" err="1" smtClean="0"/>
              <a:t>Camppp</a:t>
            </a:r>
            <a:r>
              <a:rPr lang="en-US" dirty="0" smtClean="0"/>
              <a:t> memory stick</a:t>
            </a:r>
          </a:p>
          <a:p>
            <a:pPr marL="39688" indent="0">
              <a:buFont typeface="Arial" pitchFamily="34" charset="0"/>
              <a:buNone/>
              <a:defRPr/>
            </a:pPr>
            <a:r>
              <a:rPr lang="en-US" sz="2000" dirty="0" smtClean="0"/>
              <a:t>	Copy the CLIPS folder to your desktop.</a:t>
            </a:r>
          </a:p>
          <a:p>
            <a:pPr marL="39688" indent="0">
              <a:buFont typeface="Arial" pitchFamily="34" charset="0"/>
              <a:buNone/>
              <a:defRPr/>
            </a:pPr>
            <a:r>
              <a:rPr lang="en-US" sz="2000" dirty="0" smtClean="0"/>
              <a:t>	CLICK </a:t>
            </a:r>
            <a:r>
              <a:rPr lang="en-US" sz="2000" dirty="0"/>
              <a:t>on </a:t>
            </a:r>
            <a:r>
              <a:rPr lang="en-US" sz="2000" b="1" i="1" dirty="0"/>
              <a:t>index.html </a:t>
            </a:r>
            <a:r>
              <a:rPr lang="en-US" sz="2000" dirty="0"/>
              <a:t>to start </a:t>
            </a:r>
            <a:r>
              <a:rPr lang="en-US" sz="2000" dirty="0" smtClean="0"/>
              <a:t>up CLIPS.</a:t>
            </a:r>
          </a:p>
          <a:p>
            <a:pPr marL="39688" indent="0">
              <a:buFont typeface="Arial" pitchFamily="34" charset="0"/>
              <a:buNone/>
              <a:defRPr/>
            </a:pPr>
            <a:r>
              <a:rPr lang="en-US" sz="2000" dirty="0" smtClean="0"/>
              <a:t>	Allow ActiveX controls if warning message appears.</a:t>
            </a:r>
          </a:p>
          <a:p>
            <a:pPr marL="39688" indent="0">
              <a:buFont typeface="Arial" pitchFamily="34" charset="0"/>
              <a:buNone/>
              <a:defRPr/>
            </a:pPr>
            <a:r>
              <a:rPr lang="en-US" sz="2000" dirty="0" smtClean="0"/>
              <a:t>	</a:t>
            </a:r>
            <a:endParaRPr lang="en-US" dirty="0" smtClean="0"/>
          </a:p>
          <a:p>
            <a:pPr>
              <a:defRPr/>
            </a:pPr>
            <a:endParaRPr lang="en-US" dirty="0"/>
          </a:p>
        </p:txBody>
      </p:sp>
      <p:sp>
        <p:nvSpPr>
          <p:cNvPr id="6148"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7F3EF4E2-F70F-4B06-8E84-666F5948E97E}" type="slidenum">
              <a:rPr lang="en-US" sz="1400">
                <a:solidFill>
                  <a:schemeClr val="tx1"/>
                </a:solidFill>
              </a:rPr>
              <a:pPr eaLnBrk="1" hangingPunct="1"/>
              <a:t>5</a:t>
            </a:fld>
            <a:endParaRPr lang="en-US" sz="1400">
              <a:solidFill>
                <a:schemeClr val="tx1"/>
              </a:solidFill>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solidFill>
                  <a:srgbClr val="FF0000"/>
                </a:solidFill>
              </a:rPr>
              <a:t>Action:  </a:t>
            </a:r>
            <a:br>
              <a:rPr lang="en-US" smtClean="0">
                <a:solidFill>
                  <a:srgbClr val="FF0000"/>
                </a:solidFill>
              </a:rPr>
            </a:br>
            <a:r>
              <a:rPr lang="en-US" sz="3200" smtClean="0">
                <a:solidFill>
                  <a:srgbClr val="FF0000"/>
                </a:solidFill>
              </a:rPr>
              <a:t>Exploring Different Representations Tool</a:t>
            </a:r>
            <a:endParaRPr lang="en-US" sz="3200" smtClean="0"/>
          </a:p>
        </p:txBody>
      </p:sp>
      <p:sp>
        <p:nvSpPr>
          <p:cNvPr id="3" name="Content Placeholder 2"/>
          <p:cNvSpPr>
            <a:spLocks noGrp="1"/>
          </p:cNvSpPr>
          <p:nvPr>
            <p:ph idx="1"/>
          </p:nvPr>
        </p:nvSpPr>
        <p:spPr/>
        <p:txBody>
          <a:bodyPr/>
          <a:lstStyle/>
          <a:p>
            <a:pPr>
              <a:defRPr/>
            </a:pPr>
            <a:r>
              <a:rPr lang="en-US" dirty="0" smtClean="0"/>
              <a:t>Click on the        icon on the right hand side to access the CLIPS tools. </a:t>
            </a:r>
          </a:p>
          <a:p>
            <a:pPr marL="39688" indent="0">
              <a:buFont typeface="Arial" pitchFamily="34" charset="0"/>
              <a:buNone/>
              <a:defRPr/>
            </a:pPr>
            <a:r>
              <a:rPr lang="en-US" sz="2000" dirty="0" smtClean="0"/>
              <a:t>	If flash warning comes up, click on Settings and add the 	location of the CLIPS folder to your trusted location settings.</a:t>
            </a:r>
          </a:p>
          <a:p>
            <a:pPr>
              <a:defRPr/>
            </a:pPr>
            <a:endParaRPr lang="en-US" dirty="0"/>
          </a:p>
        </p:txBody>
      </p:sp>
      <p:sp>
        <p:nvSpPr>
          <p:cNvPr id="7172"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5297C679-5AAE-4ACC-9428-C6067F51AF4B}" type="slidenum">
              <a:rPr lang="en-US" sz="1400">
                <a:solidFill>
                  <a:schemeClr val="tx1"/>
                </a:solidFill>
              </a:rPr>
              <a:pPr eaLnBrk="1" hangingPunct="1"/>
              <a:t>6</a:t>
            </a:fld>
            <a:endParaRPr lang="en-US" sz="1400">
              <a:solidFill>
                <a:schemeClr val="tx1"/>
              </a:solidFill>
            </a:endParaRPr>
          </a:p>
        </p:txBody>
      </p:sp>
      <p:pic>
        <p:nvPicPr>
          <p:cNvPr id="717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3505200"/>
            <a:ext cx="6391275" cy="239077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4"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676400"/>
            <a:ext cx="504825" cy="41910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175" name="Straight Arrow Connector 5"/>
          <p:cNvCxnSpPr>
            <a:cxnSpLocks noChangeShapeType="1"/>
          </p:cNvCxnSpPr>
          <p:nvPr/>
        </p:nvCxnSpPr>
        <p:spPr bwMode="auto">
          <a:xfrm flipH="1">
            <a:off x="7391400" y="2895600"/>
            <a:ext cx="1371600" cy="1295400"/>
          </a:xfrm>
          <a:prstGeom prst="straightConnector1">
            <a:avLst/>
          </a:prstGeom>
          <a:noFill/>
          <a:ln w="28575" algn="ctr">
            <a:solidFill>
              <a:srgbClr val="FF0000"/>
            </a:solidFill>
            <a:round/>
            <a:headEnd/>
            <a:tailEnd type="arrow" w="med" len="med"/>
          </a:ln>
        </p:spPr>
      </p:cxn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solidFill>
                  <a:srgbClr val="FF0000"/>
                </a:solidFill>
              </a:rPr>
              <a:t>Action: Parallel Task</a:t>
            </a:r>
            <a:endParaRPr lang="en-US" smtClean="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95624003"/>
              </p:ext>
            </p:extLst>
          </p:nvPr>
        </p:nvGraphicFramePr>
        <p:xfrm>
          <a:off x="345831" y="1524000"/>
          <a:ext cx="8534400" cy="2590800"/>
        </p:xfrm>
        <a:graphic>
          <a:graphicData uri="http://schemas.openxmlformats.org/drawingml/2006/table">
            <a:tbl>
              <a:tblPr firstRow="1" bandRow="1">
                <a:tableStyleId>{5C22544A-7EE6-4342-B048-85BDC9FD1C3A}</a:tableStyleId>
              </a:tblPr>
              <a:tblGrid>
                <a:gridCol w="2844800"/>
                <a:gridCol w="2844800"/>
                <a:gridCol w="2844800"/>
              </a:tblGrid>
              <a:tr h="370840">
                <a:tc>
                  <a:txBody>
                    <a:bodyPr/>
                    <a:lstStyle/>
                    <a:p>
                      <a:r>
                        <a:rPr lang="en-US" dirty="0" smtClean="0"/>
                        <a:t>Task A:</a:t>
                      </a:r>
                      <a:endParaRPr lang="en-US" dirty="0"/>
                    </a:p>
                  </a:txBody>
                  <a:tcPr/>
                </a:tc>
                <a:tc>
                  <a:txBody>
                    <a:bodyPr/>
                    <a:lstStyle/>
                    <a:p>
                      <a:r>
                        <a:rPr lang="en-US" dirty="0" smtClean="0"/>
                        <a:t>Task B: *</a:t>
                      </a:r>
                      <a:endParaRPr lang="en-US" dirty="0"/>
                    </a:p>
                  </a:txBody>
                  <a:tcPr/>
                </a:tc>
                <a:tc>
                  <a:txBody>
                    <a:bodyPr/>
                    <a:lstStyle/>
                    <a:p>
                      <a:r>
                        <a:rPr lang="en-US" dirty="0" smtClean="0"/>
                        <a:t>Task C:</a:t>
                      </a:r>
                      <a:endParaRPr lang="en-US" dirty="0"/>
                    </a:p>
                  </a:txBody>
                  <a:tcPr/>
                </a:tc>
              </a:tr>
              <a:tr h="2219960">
                <a:tc>
                  <a:txBody>
                    <a:bodyPr/>
                    <a:lstStyle/>
                    <a:p>
                      <a:endParaRPr lang="en-US" dirty="0"/>
                    </a:p>
                  </a:txBody>
                  <a:tcPr>
                    <a:blipFill rotWithShape="1">
                      <a:blip r:embed="rId3"/>
                      <a:stretch>
                        <a:fillRect l="-214" t="-15714" r="-199786" b="-3810"/>
                      </a:stretch>
                    </a:blipFill>
                  </a:tcPr>
                </a:tc>
                <a:tc>
                  <a:txBody>
                    <a:bodyPr/>
                    <a:lstStyle/>
                    <a:p>
                      <a:r>
                        <a:rPr lang="en-US" dirty="0" smtClean="0"/>
                        <a:t>Select one of the Integer CLIPS tools.</a:t>
                      </a:r>
                    </a:p>
                    <a:p>
                      <a:r>
                        <a:rPr lang="en-US" dirty="0" smtClean="0"/>
                        <a:t>Model</a:t>
                      </a:r>
                      <a:r>
                        <a:rPr lang="en-US" baseline="0" dirty="0" smtClean="0"/>
                        <a:t> an operation question using this tool.</a:t>
                      </a:r>
                    </a:p>
                    <a:p>
                      <a:endParaRPr lang="en-US" dirty="0" smtClean="0"/>
                    </a:p>
                    <a:p>
                      <a:r>
                        <a:rPr lang="en-US" dirty="0" err="1" smtClean="0"/>
                        <a:t>Eg</a:t>
                      </a:r>
                      <a:r>
                        <a:rPr lang="en-US" dirty="0" smtClean="0"/>
                        <a:t>. -3 + 7 </a:t>
                      </a:r>
                    </a:p>
                    <a:p>
                      <a:endParaRPr lang="en-US" dirty="0" smtClean="0"/>
                    </a:p>
                  </a:txBody>
                  <a:tcPr/>
                </a:tc>
                <a:tc>
                  <a:txBody>
                    <a:bodyPr/>
                    <a:lstStyle/>
                    <a:p>
                      <a:r>
                        <a:rPr lang="en-US" dirty="0" smtClean="0"/>
                        <a:t>Explore some of the CLIPS activities</a:t>
                      </a:r>
                    </a:p>
                    <a:p>
                      <a:endParaRPr lang="en-US" dirty="0" smtClean="0"/>
                    </a:p>
                    <a:p>
                      <a:r>
                        <a:rPr lang="en-US" dirty="0" smtClean="0"/>
                        <a:t>Try:</a:t>
                      </a:r>
                      <a:r>
                        <a:rPr lang="en-US" baseline="0" dirty="0" smtClean="0"/>
                        <a:t>  </a:t>
                      </a:r>
                    </a:p>
                    <a:p>
                      <a:r>
                        <a:rPr lang="en-US" baseline="0" dirty="0" smtClean="0"/>
                        <a:t>Representations of Linear Growing Patterns   or  </a:t>
                      </a:r>
                    </a:p>
                    <a:p>
                      <a:r>
                        <a:rPr lang="en-US" baseline="0" dirty="0" smtClean="0"/>
                        <a:t>Periodic &amp; Sine Functions</a:t>
                      </a:r>
                    </a:p>
                  </a:txBody>
                  <a:tcPr/>
                </a:tc>
              </a:tr>
            </a:tbl>
          </a:graphicData>
        </a:graphic>
      </p:graphicFrame>
      <p:sp>
        <p:nvSpPr>
          <p:cNvPr id="8196"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68D13348-E0E1-4E70-B700-F594AC2D9D85}" type="slidenum">
              <a:rPr lang="en-US" sz="1400">
                <a:solidFill>
                  <a:schemeClr val="tx1"/>
                </a:solidFill>
              </a:rPr>
              <a:pPr eaLnBrk="1" hangingPunct="1"/>
              <a:t>7</a:t>
            </a:fld>
            <a:endParaRPr lang="en-US" sz="1400">
              <a:solidFill>
                <a:schemeClr val="tx1"/>
              </a:solidFill>
            </a:endParaRPr>
          </a:p>
        </p:txBody>
      </p:sp>
      <p:sp>
        <p:nvSpPr>
          <p:cNvPr id="8197" name="TextBox 5"/>
          <p:cNvSpPr txBox="1">
            <a:spLocks noChangeArrowheads="1"/>
          </p:cNvSpPr>
          <p:nvPr/>
        </p:nvSpPr>
        <p:spPr bwMode="auto">
          <a:xfrm>
            <a:off x="348762" y="4572000"/>
            <a:ext cx="80772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r>
              <a:rPr lang="en-US" sz="1800" dirty="0" smtClean="0"/>
              <a:t>*To explore these tools, which are still in development mode, </a:t>
            </a:r>
            <a:r>
              <a:rPr lang="en-US" sz="1800" dirty="0"/>
              <a:t>you will need to open the </a:t>
            </a:r>
            <a:r>
              <a:rPr lang="en-US" sz="1800" dirty="0" smtClean="0"/>
              <a:t>file “</a:t>
            </a:r>
            <a:r>
              <a:rPr lang="en-US" sz="1800" dirty="0" smtClean="0">
                <a:ea typeface="ＭＳ Ｐゴシック" charset="-128"/>
              </a:rPr>
              <a:t>CLIPS_ToolsDevPod.swf” found in the Tools folder, inside the CLIPS folder </a:t>
            </a:r>
            <a:r>
              <a:rPr lang="en-US" sz="1800" dirty="0" smtClean="0"/>
              <a:t> </a:t>
            </a:r>
            <a:r>
              <a:rPr lang="en-US" sz="1800" dirty="0"/>
              <a:t>from your memory stick </a:t>
            </a:r>
            <a:endParaRPr lang="en-US" sz="1800" dirty="0">
              <a:ea typeface="ＭＳ Ｐゴシック" charset="-128"/>
            </a:endParaRPr>
          </a:p>
          <a:p>
            <a:pPr eaLnBrk="1" hangingPunct="1"/>
            <a:r>
              <a:rPr lang="en-US" sz="1800" dirty="0" smtClean="0"/>
              <a:t>.</a:t>
            </a:r>
            <a:endParaRPr lang="en-US" sz="1800" dirty="0"/>
          </a:p>
        </p:txBody>
      </p:sp>
      <p:sp>
        <p:nvSpPr>
          <p:cNvPr id="2" name="TextBox 1"/>
          <p:cNvSpPr txBox="1"/>
          <p:nvPr/>
        </p:nvSpPr>
        <p:spPr>
          <a:xfrm>
            <a:off x="375138" y="4112567"/>
            <a:ext cx="8464062" cy="400110"/>
          </a:xfrm>
          <a:prstGeom prst="rect">
            <a:avLst/>
          </a:prstGeom>
          <a:solidFill>
            <a:schemeClr val="accent1"/>
          </a:solidFill>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dirty="0" smtClean="0"/>
              <a:t>Try </a:t>
            </a:r>
            <a:r>
              <a:rPr lang="en-US" sz="2000" dirty="0" err="1" smtClean="0"/>
              <a:t>modelling</a:t>
            </a:r>
            <a:r>
              <a:rPr lang="en-US" sz="2000" dirty="0" smtClean="0"/>
              <a:t> the same question using a different tool.</a:t>
            </a:r>
            <a:endParaRPr lang="en-US" sz="200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solidFill>
                  <a:srgbClr val="6666FF"/>
                </a:solidFill>
              </a:rPr>
              <a:t>Consolidate: Sharing</a:t>
            </a:r>
          </a:p>
        </p:txBody>
      </p:sp>
      <p:sp>
        <p:nvSpPr>
          <p:cNvPr id="9219" name="Content Placeholder 2"/>
          <p:cNvSpPr>
            <a:spLocks noGrp="1"/>
          </p:cNvSpPr>
          <p:nvPr>
            <p:ph idx="1"/>
          </p:nvPr>
        </p:nvSpPr>
        <p:spPr>
          <a:xfrm>
            <a:off x="381000" y="1981200"/>
            <a:ext cx="8229600" cy="3886200"/>
          </a:xfrm>
        </p:spPr>
        <p:txBody>
          <a:bodyPr/>
          <a:lstStyle/>
          <a:p>
            <a:pPr marL="39688" indent="0">
              <a:buFont typeface="Arial" pitchFamily="34" charset="0"/>
              <a:buNone/>
            </a:pPr>
            <a:r>
              <a:rPr lang="en-US" dirty="0" smtClean="0"/>
              <a:t>Interesting Activities/Games/Tools etc. that you found?</a:t>
            </a:r>
          </a:p>
          <a:p>
            <a:pPr marL="39688" indent="0">
              <a:buFont typeface="Arial" pitchFamily="34" charset="0"/>
              <a:buNone/>
            </a:pPr>
            <a:endParaRPr lang="en-US" dirty="0" smtClean="0"/>
          </a:p>
          <a:p>
            <a:pPr marL="39688" indent="0">
              <a:buFont typeface="Arial" pitchFamily="34" charset="0"/>
              <a:buNone/>
            </a:pPr>
            <a:r>
              <a:rPr lang="en-US" dirty="0" smtClean="0"/>
              <a:t>Questions?</a:t>
            </a:r>
          </a:p>
          <a:p>
            <a:pPr marL="39688" indent="0">
              <a:buFont typeface="Arial" pitchFamily="34" charset="0"/>
              <a:buNone/>
            </a:pPr>
            <a:endParaRPr lang="en-US" dirty="0" smtClean="0"/>
          </a:p>
        </p:txBody>
      </p:sp>
      <p:sp>
        <p:nvSpPr>
          <p:cNvPr id="9220"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04EA402D-CA08-4D1C-8290-394A62088E7A}" type="slidenum">
              <a:rPr lang="en-US" sz="1400">
                <a:solidFill>
                  <a:schemeClr val="tx1"/>
                </a:solidFill>
              </a:rPr>
              <a:pPr eaLnBrk="1" hangingPunct="1"/>
              <a:t>8</a:t>
            </a:fld>
            <a:endParaRPr lang="en-US" sz="1400">
              <a:solidFill>
                <a:schemeClr val="tx1"/>
              </a:solidFill>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solidFill>
                  <a:srgbClr val="6666FF"/>
                </a:solidFill>
              </a:rPr>
              <a:t>Consolidate: Reflection</a:t>
            </a:r>
            <a:endParaRPr lang="en-US" smtClean="0"/>
          </a:p>
        </p:txBody>
      </p:sp>
      <p:sp>
        <p:nvSpPr>
          <p:cNvPr id="3" name="Content Placeholder 2"/>
          <p:cNvSpPr>
            <a:spLocks noGrp="1"/>
          </p:cNvSpPr>
          <p:nvPr>
            <p:ph idx="1"/>
          </p:nvPr>
        </p:nvSpPr>
        <p:spPr>
          <a:xfrm>
            <a:off x="457200" y="1624013"/>
            <a:ext cx="8229600" cy="5257800"/>
          </a:xfrm>
        </p:spPr>
        <p:txBody>
          <a:bodyPr/>
          <a:lstStyle/>
          <a:p>
            <a:pPr>
              <a:defRPr/>
            </a:pPr>
            <a:r>
              <a:rPr lang="en-US" dirty="0" smtClean="0"/>
              <a:t>How might you use the dynamic CLIPS tools and/or activities with your students?</a:t>
            </a:r>
          </a:p>
          <a:p>
            <a:pPr>
              <a:defRPr/>
            </a:pPr>
            <a:r>
              <a:rPr lang="en-US" dirty="0" smtClean="0"/>
              <a:t>How might you incorporate some of the “features” of CLIPS into your instructional practice?</a:t>
            </a:r>
          </a:p>
          <a:p>
            <a:pPr marL="39688" indent="0">
              <a:buFont typeface="Arial" pitchFamily="34" charset="0"/>
              <a:buNone/>
              <a:defRPr/>
            </a:pPr>
            <a:endParaRPr lang="en-US" sz="1800" dirty="0" smtClean="0"/>
          </a:p>
          <a:p>
            <a:pPr marL="39688" indent="0">
              <a:buFont typeface="Arial" pitchFamily="34" charset="0"/>
              <a:buNone/>
              <a:defRPr/>
            </a:pPr>
            <a:r>
              <a:rPr lang="en-US" sz="1800" dirty="0" smtClean="0"/>
              <a:t>Features: </a:t>
            </a:r>
            <a:r>
              <a:rPr lang="en-US" sz="1800" dirty="0" err="1" smtClean="0"/>
              <a:t>focussing</a:t>
            </a:r>
            <a:r>
              <a:rPr lang="en-US" sz="1800" dirty="0" smtClean="0"/>
              <a:t> attention, dynamic representations, multiple opportunities for practice, </a:t>
            </a:r>
            <a:r>
              <a:rPr lang="en-US" sz="1800" dirty="0" err="1" smtClean="0"/>
              <a:t>modelling</a:t>
            </a:r>
            <a:r>
              <a:rPr lang="en-US" sz="1800" dirty="0" smtClean="0"/>
              <a:t> with representative examples, immediate </a:t>
            </a:r>
            <a:r>
              <a:rPr lang="en-US" sz="1800" dirty="0" err="1" smtClean="0"/>
              <a:t>levelled</a:t>
            </a:r>
            <a:r>
              <a:rPr lang="en-US" sz="1800" dirty="0" smtClean="0"/>
              <a:t> corrective feedback</a:t>
            </a:r>
            <a:endParaRPr lang="en-US" sz="1800" dirty="0"/>
          </a:p>
        </p:txBody>
      </p:sp>
      <p:sp>
        <p:nvSpPr>
          <p:cNvPr id="10244"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404FEFCD-0070-45E7-A472-9F70B3B7421F}" type="slidenum">
              <a:rPr lang="en-US" sz="1400">
                <a:solidFill>
                  <a:schemeClr val="tx1"/>
                </a:solidFill>
              </a:rPr>
              <a:pPr eaLnBrk="1" hangingPunct="1"/>
              <a:t>9</a:t>
            </a:fld>
            <a:endParaRPr lang="en-US" sz="1400">
              <a:solidFill>
                <a:schemeClr val="tx1"/>
              </a:solidFill>
            </a:endParaRPr>
          </a:p>
        </p:txBody>
      </p:sp>
      <p:pic>
        <p:nvPicPr>
          <p:cNvPr id="10245" name="Picture 3" descr="Z:\Clip Art\Travel &amp; Leisure\Vacations (F - Q)\Map.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3200" y="195263"/>
            <a:ext cx="1227138" cy="114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4" descr="Z:\Clip Art\Travel &amp; Leisure\Vacations (F - Q)\Passport 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55952">
            <a:off x="7997825" y="511175"/>
            <a:ext cx="838200"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Math CAMPPP 2011&amp;quot;&quot;/&gt;&lt;property id=&quot;20307&quot; value=&quot;256&quot;/&gt;&lt;/object&gt;&lt;object type=&quot;3&quot; unique_id=&quot;10005&quot;&gt;&lt;property id=&quot;20148&quot; value=&quot;5&quot;/&gt;&lt;property id=&quot;20300&quot; value=&quot;Slide 2 - &amp;quot;Algebraic Thinking ~Session #4&amp;quot;&quot;/&gt;&lt;property id=&quot;20307&quot; value=&quot;262&quot;/&gt;&lt;/object&gt;&lt;object type=&quot;3&quot; unique_id=&quot;10006&quot;&gt;&lt;property id=&quot;20148&quot; value=&quot;5&quot;/&gt;&lt;property id=&quot;20300&quot; value=&quot;Slide 3 - &amp;quot;Minds On:  Graffiti&amp;quot;&quot;/&gt;&lt;property id=&quot;20307&quot; value=&quot;263&quot;/&gt;&lt;/object&gt;&lt;object type=&quot;3&quot; unique_id=&quot;10007&quot;&gt;&lt;property id=&quot;20148&quot; value=&quot;5&quot;/&gt;&lt;property id=&quot;20300&quot; value=&quot;Slide 4 - &amp;quot;Minds On:  Features of CLIPS&amp;quot;&quot;/&gt;&lt;property id=&quot;20307&quot; value=&quot;264&quot;/&gt;&lt;/object&gt;&lt;object type=&quot;3&quot; unique_id=&quot;10050&quot;&gt;&lt;property id=&quot;20148&quot; value=&quot;5&quot;/&gt;&lt;property id=&quot;20300&quot; value=&quot;Slide 5 - &amp;quot;Action:  &amp;#x0D;&amp;#x0A;Exploring Different Representations Tool&amp;quot;&quot;/&gt;&lt;property id=&quot;20307&quot; value=&quot;265&quot;/&gt;&lt;/object&gt;&lt;object type=&quot;3&quot; unique_id=&quot;10093&quot;&gt;&lt;property id=&quot;20148&quot; value=&quot;5&quot;/&gt;&lt;property id=&quot;20300&quot; value=&quot;Slide 6 - &amp;quot;Action:  &amp;#x0D;&amp;#x0A;Exploring Different Representations Tool&amp;quot;&quot;/&gt;&lt;property id=&quot;20307&quot; value=&quot;266&quot;/&gt;&lt;/object&gt;&lt;object type=&quot;3&quot; unique_id=&quot;10094&quot;&gt;&lt;property id=&quot;20148&quot; value=&quot;5&quot;/&gt;&lt;property id=&quot;20300&quot; value=&quot;Slide 7 - &amp;quot;Action: Parallel Task&amp;quot;&quot;/&gt;&lt;property id=&quot;20307&quot; value=&quot;267&quot;/&gt;&lt;/object&gt;&lt;object type=&quot;3&quot; unique_id=&quot;10095&quot;&gt;&lt;property id=&quot;20148&quot; value=&quot;5&quot;/&gt;&lt;property id=&quot;20300&quot; value=&quot;Slide 8 - &amp;quot;Consolidate: Sharing&amp;quot;&quot;/&gt;&lt;property id=&quot;20307&quot; value=&quot;268&quot;/&gt;&lt;/object&gt;&lt;object type=&quot;3&quot; unique_id=&quot;10096&quot;&gt;&lt;property id=&quot;20148&quot; value=&quot;5&quot;/&gt;&lt;property id=&quot;20300&quot; value=&quot;Slide 9 - &amp;quot;Consolidate: Reflection&amp;quot;&quot;/&gt;&lt;property id=&quot;20307&quot; value=&quot;269&quot;/&gt;&lt;/object&gt;&lt;/object&gt;&lt;/object&gt;&lt;/database&gt;"/>
  <p:tag name="SECTOMILLISECCONVERTED" val="1"/>
</p:tagLst>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298</TotalTime>
  <Pages>0</Pages>
  <Words>873</Words>
  <Characters>0</Characters>
  <Application>Microsoft Office PowerPoint</Application>
  <PresentationFormat>On-screen Show (4:3)</PresentationFormat>
  <Lines>0</Lines>
  <Paragraphs>120</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2_Default Design</vt:lpstr>
      <vt:lpstr>Math CAMPPP 2011</vt:lpstr>
      <vt:lpstr>Algebraic Thinking ~Session #4</vt:lpstr>
      <vt:lpstr>Minds On:  Graffiti</vt:lpstr>
      <vt:lpstr>Minds On:  Features of CLIPS</vt:lpstr>
      <vt:lpstr>Action:   Exploring Different Representations Tool</vt:lpstr>
      <vt:lpstr>Action:   Exploring Different Representations Tool</vt:lpstr>
      <vt:lpstr>Action: Parallel Task</vt:lpstr>
      <vt:lpstr>Consolidate: Sharing</vt:lpstr>
      <vt:lpstr>Consolidate: Reflection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&lt;Title&gt;</dc:title>
  <dc:subject/>
  <dc:creator>CSC</dc:creator>
  <cp:keywords/>
  <dc:description/>
  <cp:lastModifiedBy>agrafton</cp:lastModifiedBy>
  <cp:revision>25</cp:revision>
  <dcterms:modified xsi:type="dcterms:W3CDTF">2011-08-07T21:31:47Z</dcterms:modified>
</cp:coreProperties>
</file>